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presProps" Id="rId2" Target="presProps.xml"/><Relationship Type="http://schemas.openxmlformats.org/officeDocument/2006/relationships/slide" Id="rId12" Target="slides/slide7.xml"/><Relationship Type="http://schemas.openxmlformats.org/officeDocument/2006/relationships/theme" Id="rId1" Target="theme/theme3.xml"/><Relationship Type="http://schemas.openxmlformats.org/officeDocument/2006/relationships/slide" Id="rId13" Target="slides/slide8.xml"/><Relationship Type="http://schemas.openxmlformats.org/officeDocument/2006/relationships/slideMaster" Id="rId4" Target="slideMasters/slideMaster1.xml"/><Relationship Type="http://schemas.openxmlformats.org/officeDocument/2006/relationships/slide" Id="rId10" Target="slides/slide5.xml"/><Relationship Type="http://schemas.openxmlformats.org/officeDocument/2006/relationships/tableStyles" Id="rId3" Target="tableStyles.xml"/><Relationship Type="http://schemas.openxmlformats.org/officeDocument/2006/relationships/slide" Id="rId11" Target="slides/slide6.xml"/><Relationship Type="http://schemas.openxmlformats.org/officeDocument/2006/relationships/slide" Id="rId9" Target="slides/slide4.xml"/><Relationship Type="http://schemas.openxmlformats.org/officeDocument/2006/relationships/slide" Id="rId6" Target="slides/slide1.xml"/><Relationship Type="http://schemas.openxmlformats.org/officeDocument/2006/relationships/notesMaster" Id="rId5" Target="notesMasters/notesMaster1.xml"/><Relationship Type="http://schemas.openxmlformats.org/officeDocument/2006/relationships/slide" Id="rId8" Target="slides/slide3.xml"/><Relationship Type="http://schemas.openxmlformats.org/officeDocument/2006/relationships/slide" Id="rId7" Target="slides/slide2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7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8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72" id="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3" id="73"/>
          <p:cNvSpPr/>
          <p:nvPr>
            <p:ph type="sldImg" idx="2"/>
          </p:nvPr>
        </p:nvSpPr>
        <p:spPr>
          <a:xfrm>
            <a:off y="685800" x="1143225"/>
            <a:ext cy="3429000" cx="4572225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74" id="74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79" id="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0" id="8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81" id="81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85" id="8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6" id="86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87" id="87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93" id="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4" id="9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95" id="95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0" id="10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1" id="101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02" id="102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09" id="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0" id="11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11" id="111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16" id="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7" id="11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18" id="118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122" id="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3" id="123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124" id="124"/>
          <p:cNvSpPr txBox="1"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/>
          <p:nvPr/>
        </p:nvSpPr>
        <p:spPr>
          <a:xfrm>
            <a:off y="1600200" x="0"/>
            <a:ext cy="3657600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9" id="9"/>
          <p:cNvGrpSpPr/>
          <p:nvPr/>
        </p:nvGrpSpPr>
        <p:grpSpPr>
          <a:xfrm>
            <a:off y="-1438" x="0"/>
            <a:ext cy="6859503" cx="1827407"/>
            <a:chOff y="-1438" x="0"/>
            <a:chExt cy="6859503" cx="798029"/>
          </a:xfrm>
        </p:grpSpPr>
        <p:sp>
          <p:nvSpPr>
            <p:cNvPr name="Shape 10" id="10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1" id="11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12" id="12"/>
          <p:cNvGrpSpPr/>
          <p:nvPr/>
        </p:nvGrpSpPr>
        <p:grpSpPr>
          <a:xfrm flipH="1">
            <a:off y="0" x="7316591"/>
            <a:ext cy="6859503" cx="1827407"/>
            <a:chOff y="-1438" x="0"/>
            <a:chExt cy="6859503" cx="798029"/>
          </a:xfrm>
        </p:grpSpPr>
        <p:sp>
          <p:nvSpPr>
            <p:cNvPr name="Shape 13" id="13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4" id="14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15" id="15"/>
          <p:cNvSpPr txBox="1"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16" id="16"/>
          <p:cNvSpPr txBox="1"/>
          <p:nvPr>
            <p:ph type="subTitle" idx="1"/>
          </p:nvPr>
        </p:nvSpPr>
        <p:spPr>
          <a:xfrm>
            <a:off y="3886200" x="685800"/>
            <a:ext cy="8780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19" id="19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20" id="2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21" id="2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22" id="22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23" id="2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24" id="2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25" id="25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6" id="2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27" id="27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28" id="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" id="29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30" id="30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31" id="31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32" id="32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33" id="33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34" id="34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35" id="35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36" id="36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7" id="3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38" id="38"/>
          <p:cNvSpPr txBox="1"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39" id="39"/>
          <p:cNvSpPr txBox="1"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40" id="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1" id="4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42" id="4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43" id="4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44" id="4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45" id="4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46" id="4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47" id="4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48" id="4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49" id="4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50" id="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1" id="5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52" id="5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53" id="5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54" id="5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55" id="5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56" id="5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57" id="5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58" id="5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59" id="59"/>
          <p:cNvSpPr txBox="1"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60" id="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1" id="6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62" id="6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63" id="6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64" id="6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65" id="6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66" id="6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67" id="6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68" id="6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r="50%" l="50%" b="50%" t="50%"/>
          </a:path>
          <a:tileRect/>
        </a:gra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6" id="6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5750" algn="l" marL="742950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algn="l" marL="1143000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algn="l" marL="16002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algn="l" marL="20574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algn="l" marL="25146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algn="l" marL="29718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algn="l" marL="34290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algn="l" marL="38862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3.jpg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3.xml"/><Relationship Type="http://schemas.openxmlformats.org/officeDocument/2006/relationships/image" Id="rId3" Target="../media/image04.png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3.xml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6.xml"/><Relationship Type="http://schemas.openxmlformats.org/officeDocument/2006/relationships/image" Id="rId4" Target="../media/image01.jpg"/><Relationship Type="http://schemas.openxmlformats.org/officeDocument/2006/relationships/image" Id="rId3" Target="../media/image02.jpg"/></Relationships>
</file>

<file path=ppt/slides/_rels/slide7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7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0.jpg"/></Relationships>
</file>

<file path=ppt/slides/_rels/slide8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8.xml"/><Relationship Type="http://schemas.openxmlformats.org/officeDocument/2006/relationships/slideLayout" Id="rId1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5B0F00"/>
        </a:solidFill>
      </p:bgPr>
    </p:bg>
    <p:spTree>
      <p:nvGrpSpPr>
        <p:cNvPr name="Shape 69" id="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0" id="70"/>
          <p:cNvSpPr txBox="1"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>
                <a:solidFill>
                  <a:srgbClr val="FFFFFF"/>
                </a:solidFill>
              </a:rPr>
              <a:t>Canto XVI</a:t>
            </a:r>
          </a:p>
        </p:txBody>
      </p:sp>
      <p:sp>
        <p:nvSpPr>
          <p:cNvPr name="Shape 71" id="71"/>
          <p:cNvSpPr txBox="1"/>
          <p:nvPr>
            <p:ph type="subTitle" idx="1"/>
          </p:nvPr>
        </p:nvSpPr>
        <p:spPr>
          <a:xfrm>
            <a:off y="3886200" x="685800"/>
            <a:ext cy="878099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>
                <a:solidFill>
                  <a:srgbClr val="FFFFFF"/>
                </a:solidFill>
              </a:rPr>
              <a:t>Circle seven: Round Three.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5B0F00"/>
        </a:solidFill>
      </p:bgPr>
    </p:bg>
    <p:spTree>
      <p:nvGrpSpPr>
        <p:cNvPr name="Shape 75" id="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6" id="76"/>
          <p:cNvSpPr txBox="1"/>
          <p:nvPr>
            <p:ph type="title"/>
          </p:nvPr>
        </p:nvSpPr>
        <p:spPr>
          <a:xfrm>
            <a:off y="93062" x="121975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/>
        </p:txBody>
      </p:sp>
      <p:sp>
        <p:nvSpPr>
          <p:cNvPr name="Shape 77" id="77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78" id="78"/>
          <p:cNvSpPr/>
          <p:nvPr/>
        </p:nvSpPr>
        <p:spPr>
          <a:xfrm>
            <a:off y="0" x="718391"/>
            <a:ext cy="6831323" cx="770721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5B0F00"/>
        </a:solidFill>
      </p:bgPr>
    </p:bg>
    <p:spTree>
      <p:nvGrpSpPr>
        <p:cNvPr name="Shape 82" id="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3" id="8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indent="0" marL="3200400">
              <a:buNone/>
            </a:pPr>
            <a:r>
              <a:rPr lang="en">
                <a:solidFill>
                  <a:srgbClr val="FFFFFF"/>
                </a:solidFill>
              </a:rPr>
              <a:t>Setting</a:t>
            </a:r>
          </a:p>
        </p:txBody>
      </p:sp>
      <p:sp>
        <p:nvSpPr>
          <p:cNvPr name="Shape 84" id="84"/>
          <p:cNvSpPr txBox="1"/>
          <p:nvPr>
            <p:ph type="body" idx="1"/>
          </p:nvPr>
        </p:nvSpPr>
        <p:spPr>
          <a:xfrm>
            <a:off y="1474500" x="345475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100">
                <a:solidFill>
                  <a:srgbClr val="D16349"/>
                </a:solidFill>
                <a:latin typeface="Arial"/>
                <a:ea typeface="Arial"/>
                <a:cs typeface="Arial"/>
                <a:sym typeface="Arial"/>
              </a:rPr>
              <a:t></a:t>
            </a:r>
            <a:r>
              <a:rPr lang="en" sz="25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Dante is in the Seventh Circle, Third Ring, and Second Zone of hell.</a:t>
            </a:r>
          </a:p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</a:t>
            </a:r>
            <a:r>
              <a:rPr lang="en" sz="25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The sodomites are punished here, classified with those who were violent against God.</a:t>
            </a:r>
          </a:p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</a:t>
            </a:r>
            <a:r>
              <a:rPr lang="en" sz="24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Dante and Virgil meets here a three Florentines and he tells them of the grim state of the city.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5B0F00"/>
        </a:solidFill>
      </p:bgPr>
    </p:bg>
    <p:spTree>
      <p:nvGrpSpPr>
        <p:cNvPr name="Shape 88" id="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9" id="89"/>
          <p:cNvSpPr txBox="1"/>
          <p:nvPr>
            <p:ph type="title"/>
          </p:nvPr>
        </p:nvSpPr>
        <p:spPr>
          <a:xfrm>
            <a:off y="97750" x="69825"/>
            <a:ext cy="1087199" cx="8159699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 sz="3000">
                <a:solidFill>
                  <a:srgbClr val="FFFFFF"/>
                </a:solidFill>
              </a:rPr>
              <a:t>Important  Characters</a:t>
            </a:r>
          </a:p>
        </p:txBody>
      </p:sp>
      <p:sp>
        <p:nvSpPr>
          <p:cNvPr name="Shape 90" id="90"/>
          <p:cNvSpPr txBox="1"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44000"/>
              <a:buFont typeface="Arial"/>
              <a:buNone/>
            </a:pPr>
            <a:r>
              <a:rPr lang="en" sz="2500" b="1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Three Florentines:</a:t>
            </a:r>
          </a:p>
          <a:p>
            <a:pPr indent="-317500" marL="457200" rtl="0" lvl="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129629"/>
              <a:buFont typeface="Arial"/>
              <a:buChar char="•"/>
            </a:pPr>
            <a:r>
              <a:rPr lang="en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</a:t>
            </a:r>
            <a:r>
              <a:rPr lang="en" sz="18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Guido Guerra </a:t>
            </a:r>
            <a:r>
              <a:rPr lang="en" sz="18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(1220-1272)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, a leading participant in the civil strife of Florence.</a:t>
            </a:r>
          </a:p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"Guido Guerra was the name, he bore, the good Gualdrada's grandson. In his life he won great fame in councel and in war."</a:t>
            </a:r>
          </a:p>
          <a:p>
            <a:r>
              <a:t/>
            </a:r>
          </a:p>
          <a:p>
            <a:pPr indent="-317500" marL="457200" rtl="0" lvl="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129629"/>
              <a:buFont typeface="Arial"/>
              <a:buChar char="•"/>
            </a:pPr>
            <a:r>
              <a:rPr lang="en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</a:t>
            </a:r>
            <a:r>
              <a:rPr lang="en" sz="18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Tegghiaio Aldobrani </a:t>
            </a:r>
            <a:r>
              <a:rPr lang="en" sz="1800" b="1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(d. before 1266) </a:t>
            </a:r>
            <a:r>
              <a:rPr lang="en" sz="18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, an ally of Guido.</a:t>
            </a:r>
          </a:p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"...whose good councels the world would have done well to understand."</a:t>
            </a:r>
          </a:p>
        </p:txBody>
      </p:sp>
      <p:sp>
        <p:nvSpPr>
          <p:cNvPr name="Shape 91" id="91"/>
          <p:cNvSpPr txBox="1"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92" id="92"/>
          <p:cNvSpPr/>
          <p:nvPr/>
        </p:nvSpPr>
        <p:spPr>
          <a:xfrm>
            <a:off y="816944" x="4451700"/>
            <a:ext cy="5224110" cx="463601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5B0F00"/>
        </a:solidFill>
      </p:bgPr>
    </p:bg>
    <p:spTree>
      <p:nvGrpSpPr>
        <p:cNvPr name="Shape 96" id="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97" id="9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/>
        </p:txBody>
      </p:sp>
      <p:sp>
        <p:nvSpPr>
          <p:cNvPr name="Shape 98" id="98"/>
          <p:cNvSpPr txBox="1"/>
          <p:nvPr>
            <p:ph type="body" idx="1"/>
          </p:nvPr>
        </p:nvSpPr>
        <p:spPr>
          <a:xfrm>
            <a:off y="1584852" x="457200"/>
            <a:ext cy="4983000" cx="76380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381000" marL="457200" rtl="0" lvl="0">
              <a:lnSpc>
                <a:spcPct val="115000"/>
              </a:lnSpc>
              <a:spcBef>
                <a:spcPts val="0"/>
              </a:spcBef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</a:t>
            </a:r>
            <a:r>
              <a:rPr lang="en" sz="24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Jacopo Rusticucci (fl. 1235-1266), an ally of Tegghiaio, and who blames his state in hell on his wife.</a:t>
            </a:r>
          </a:p>
          <a:p>
            <a:pPr>
              <a:buNone/>
            </a:pPr>
            <a:r>
              <a:rPr lang="en" sz="2400"/>
              <a:t>"...And I who share their torment, in my life was a Jacopo Rusticucci; about all I owe my sorrows to a savage wife."</a:t>
            </a:r>
          </a:p>
        </p:txBody>
      </p:sp>
      <p:sp>
        <p:nvSpPr>
          <p:cNvPr name="Shape 99" id="99"/>
          <p:cNvSpPr txBox="1"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5B0F00"/>
        </a:solidFill>
      </p:bgPr>
    </p:bg>
    <p:spTree>
      <p:nvGrpSpPr>
        <p:cNvPr name="Shape 103" id="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04" id="104"/>
          <p:cNvSpPr/>
          <p:nvPr/>
        </p:nvSpPr>
        <p:spPr>
          <a:xfrm>
            <a:off y="1045648" x="5935738"/>
            <a:ext cy="3403601" cx="257923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name="Shape 105" id="105"/>
          <p:cNvSpPr txBox="1"/>
          <p:nvPr/>
        </p:nvSpPr>
        <p:spPr>
          <a:xfrm>
            <a:off y="4449250" x="6014175"/>
            <a:ext cy="506399" cx="25007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 indent="0" marL="457200">
              <a:buNone/>
            </a:pPr>
            <a:r>
              <a:rPr lang="en" sz="1800">
                <a:solidFill>
                  <a:srgbClr val="FFFFFF"/>
                </a:solidFill>
              </a:rPr>
              <a:t>Jacopo Rusticucci</a:t>
            </a:r>
          </a:p>
        </p:txBody>
      </p:sp>
      <p:sp>
        <p:nvSpPr>
          <p:cNvPr name="Shape 106" id="106"/>
          <p:cNvSpPr/>
          <p:nvPr/>
        </p:nvSpPr>
        <p:spPr>
          <a:xfrm flipH="1">
            <a:off y="622000" x="443000"/>
            <a:ext cy="3619500" cx="28575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name="Shape 107" id="107"/>
          <p:cNvSpPr txBox="1"/>
          <p:nvPr/>
        </p:nvSpPr>
        <p:spPr>
          <a:xfrm>
            <a:off y="4572000" x="583000"/>
            <a:ext cy="490799" cx="2838299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/>
        </p:txBody>
      </p:sp>
      <p:sp>
        <p:nvSpPr>
          <p:cNvPr name="Shape 108" id="108"/>
          <p:cNvSpPr txBox="1"/>
          <p:nvPr/>
        </p:nvSpPr>
        <p:spPr>
          <a:xfrm>
            <a:off y="4418650" x="782450"/>
            <a:ext cy="567599" cx="1933200"/>
          </a:xfrm>
          <a:prstGeom prst="rect">
            <a:avLst/>
          </a:prstGeom>
          <a:noFill/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 lang="en" sz="1800">
                <a:solidFill>
                  <a:srgbClr val="FFFFFF"/>
                </a:solidFill>
              </a:rPr>
              <a:t></a:t>
            </a:r>
            <a:r>
              <a:rPr lang="en" sz="1800">
                <a:solidFill>
                  <a:srgbClr val="FFFFFF"/>
                </a:solidFill>
                <a:latin typeface="Georgia"/>
                <a:ea typeface="Georgia"/>
                <a:cs typeface="Georgia"/>
                <a:sym typeface="Georgia"/>
              </a:rPr>
              <a:t>Guido Guerra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5B0F00"/>
        </a:solidFill>
      </p:bgPr>
    </p:bg>
    <p:spTree>
      <p:nvGrpSpPr>
        <p:cNvPr name="Shape 112" id="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13" id="11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>
                <a:solidFill>
                  <a:srgbClr val="FFFFFF"/>
                </a:solidFill>
              </a:rPr>
              <a:t>Contrapasso</a:t>
            </a:r>
          </a:p>
        </p:txBody>
      </p:sp>
      <p:sp>
        <p:nvSpPr>
          <p:cNvPr name="Shape 114" id="114"/>
          <p:cNvSpPr txBox="1"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/>
              <a:t>Sin: The Violent Against Nature and Art and Sodomy.</a:t>
            </a:r>
          </a:p>
          <a:p>
            <a:pPr rtl="0" lvl="0">
              <a:buNone/>
            </a:pPr>
            <a:r>
              <a:rPr lang="en" u="sng">
                <a:solidFill>
                  <a:srgbClr val="FFFFFF"/>
                </a:solidFill>
              </a:rPr>
              <a:t>Punishment </a:t>
            </a:r>
            <a:r>
              <a:rPr lang="en">
                <a:solidFill>
                  <a:srgbClr val="FFFFFF"/>
                </a:solidFill>
              </a:rPr>
              <a:t>:</a:t>
            </a:r>
            <a:r>
              <a:rPr lang="en"/>
              <a:t>Sinners  have to continuously run naked together on the burning hot sand and also on them falls a rain, which composed of fire.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  <p:sp>
        <p:nvSpPr>
          <p:cNvPr name="Shape 115" id="115"/>
          <p:cNvSpPr/>
          <p:nvPr/>
        </p:nvSpPr>
        <p:spPr>
          <a:xfrm>
            <a:off y="4452198" x="6645629"/>
            <a:ext cy="2115701" cx="218907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5B0F00"/>
        </a:solidFill>
      </p:bgPr>
    </p:bg>
    <p:spTree>
      <p:nvGrpSpPr>
        <p:cNvPr name="Shape 119" id="1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20" id="120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 lang="en"/>
              <a:t>Important Lines</a:t>
            </a:r>
          </a:p>
        </p:txBody>
      </p:sp>
      <p:sp>
        <p:nvSpPr>
          <p:cNvPr name="Shape 121" id="121"/>
          <p:cNvSpPr txBox="1"/>
          <p:nvPr>
            <p:ph type="body" idx="1"/>
          </p:nvPr>
        </p:nvSpPr>
        <p:spPr>
          <a:xfrm>
            <a:off y="1502425" x="247675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 lang="en" sz="1800" u="sng"/>
              <a:t> 1. </a:t>
            </a:r>
            <a:r>
              <a:rPr lang="en" sz="2400" u="sng"/>
              <a:t>(10-12) </a:t>
            </a:r>
            <a:r>
              <a:rPr lang="en" sz="2400"/>
              <a:t>'Ah! What wounds I saw, some old, branded upon their bodies! Even now the pain of it in memory turns me cold."- in these lines Dante describes his feelings that he experienced in the Seventh Circle of Hell.</a:t>
            </a:r>
          </a:p>
          <a:p>
            <a:pPr rtl="0" lvl="0">
              <a:buNone/>
            </a:pPr>
            <a:r>
              <a:rPr lang="en" sz="2400"/>
              <a:t>2.(4-11)lines-is a moment when Florentines saw his dress and also when Dante tells them about city.</a:t>
            </a:r>
          </a:p>
          <a:p>
            <a:pPr rtl="0" lvl="0">
              <a:buNone/>
            </a:pPr>
            <a:r>
              <a:rPr lang="en" sz="2400"/>
              <a:t>3.(44-45 lines)- is a Jacopo's comment about his shrewish wife is seen as his explanation for his homosexuality.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